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6" r:id="rId6"/>
    <p:sldId id="267" r:id="rId7"/>
    <p:sldId id="268" r:id="rId8"/>
    <p:sldId id="261" r:id="rId9"/>
    <p:sldId id="262" r:id="rId10"/>
    <p:sldId id="263" r:id="rId11"/>
    <p:sldId id="271" r:id="rId12"/>
    <p:sldId id="272" r:id="rId13"/>
    <p:sldId id="275" r:id="rId14"/>
    <p:sldId id="274" r:id="rId15"/>
    <p:sldId id="276" r:id="rId16"/>
    <p:sldId id="264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avis Lamb" initials="T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014" autoAdjust="0"/>
    <p:restoredTop sz="94619" autoAdjust="0"/>
  </p:normalViewPr>
  <p:slideViewPr>
    <p:cSldViewPr snapToGrid="0">
      <p:cViewPr varScale="1">
        <p:scale>
          <a:sx n="63" d="100"/>
          <a:sy n="63" d="100"/>
        </p:scale>
        <p:origin x="196" y="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16T17:13:31.542" idx="1">
    <p:pos x="10" y="10"/>
    <p:text/>
    <p:extLst>
      <p:ext uri="{C676402C-5697-4E1C-873F-D02D1690AC5C}">
        <p15:threadingInfo xmlns:p15="http://schemas.microsoft.com/office/powerpoint/2012/main" timeZoneBias="48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7FDC7E-C4A5-4B3A-87C2-0B29B4A74EF0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92BF31-2206-4027-BA14-8C305E11161C}">
      <dgm:prSet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sz="1800" i="0" baseline="0" dirty="0"/>
            <a:t>Prebuilt Components vs. Custom Components</a:t>
          </a:r>
          <a:endParaRPr lang="en-US" sz="1800" dirty="0"/>
        </a:p>
      </dgm:t>
    </dgm:pt>
    <dgm:pt modelId="{5BF086FA-22DD-480B-82B2-2F93B7E1CF4B}" type="parTrans" cxnId="{53344C0F-EA67-428E-8DB4-F76E263192FB}">
      <dgm:prSet/>
      <dgm:spPr/>
      <dgm:t>
        <a:bodyPr/>
        <a:lstStyle/>
        <a:p>
          <a:endParaRPr lang="en-US"/>
        </a:p>
      </dgm:t>
    </dgm:pt>
    <dgm:pt modelId="{E8242F30-8C90-4E23-BDB3-F3269E24CD9C}" type="sibTrans" cxnId="{53344C0F-EA67-428E-8DB4-F76E263192FB}">
      <dgm:prSet/>
      <dgm:spPr/>
      <dgm:t>
        <a:bodyPr/>
        <a:lstStyle/>
        <a:p>
          <a:endParaRPr lang="en-US"/>
        </a:p>
      </dgm:t>
    </dgm:pt>
    <dgm:pt modelId="{FDA0A48F-F329-4717-80B0-C04E63257D7E}" type="pres">
      <dgm:prSet presAssocID="{DA7FDC7E-C4A5-4B3A-87C2-0B29B4A74EF0}" presName="cycle" presStyleCnt="0">
        <dgm:presLayoutVars>
          <dgm:dir/>
          <dgm:resizeHandles val="exact"/>
        </dgm:presLayoutVars>
      </dgm:prSet>
      <dgm:spPr/>
    </dgm:pt>
    <dgm:pt modelId="{D16ECD98-7D44-4D93-B2C9-C08BB24551FF}" type="pres">
      <dgm:prSet presAssocID="{1492BF31-2206-4027-BA14-8C305E11161C}" presName="node" presStyleLbl="node1" presStyleIdx="0" presStyleCnt="1" custScaleX="99962" custRadScaleRad="103429" custRadScaleInc="-609">
        <dgm:presLayoutVars>
          <dgm:bulletEnabled val="1"/>
        </dgm:presLayoutVars>
      </dgm:prSet>
      <dgm:spPr/>
    </dgm:pt>
  </dgm:ptLst>
  <dgm:cxnLst>
    <dgm:cxn modelId="{53344C0F-EA67-428E-8DB4-F76E263192FB}" srcId="{DA7FDC7E-C4A5-4B3A-87C2-0B29B4A74EF0}" destId="{1492BF31-2206-4027-BA14-8C305E11161C}" srcOrd="0" destOrd="0" parTransId="{5BF086FA-22DD-480B-82B2-2F93B7E1CF4B}" sibTransId="{E8242F30-8C90-4E23-BDB3-F3269E24CD9C}"/>
    <dgm:cxn modelId="{637CA237-1DBE-4A05-9134-E231713F8036}" type="presOf" srcId="{DA7FDC7E-C4A5-4B3A-87C2-0B29B4A74EF0}" destId="{FDA0A48F-F329-4717-80B0-C04E63257D7E}" srcOrd="0" destOrd="0" presId="urn:microsoft.com/office/officeart/2005/8/layout/cycle2"/>
    <dgm:cxn modelId="{EF75CB7E-61D4-4457-8B90-A3CD1CC80F73}" type="presOf" srcId="{1492BF31-2206-4027-BA14-8C305E11161C}" destId="{D16ECD98-7D44-4D93-B2C9-C08BB24551FF}" srcOrd="0" destOrd="0" presId="urn:microsoft.com/office/officeart/2005/8/layout/cycle2"/>
    <dgm:cxn modelId="{5F57EA49-E4DB-4D16-B56E-C1757914653B}" type="presParOf" srcId="{FDA0A48F-F329-4717-80B0-C04E63257D7E}" destId="{D16ECD98-7D44-4D93-B2C9-C08BB24551F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56B0BF-6F60-4F33-A493-0E0CF3739073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AC4EC38-DA1F-495E-AB8D-FC1DA88F2F4A}">
      <dgm:prSet custT="1"/>
      <dgm:spPr/>
      <dgm:t>
        <a:bodyPr/>
        <a:lstStyle/>
        <a:p>
          <a:r>
            <a:rPr lang="en-US" sz="1600" dirty="0"/>
            <a:t>Here you’ll see the differences between using Amplify’s prebuilt components and using Amplify’s API calls for custom components.</a:t>
          </a:r>
        </a:p>
      </dgm:t>
    </dgm:pt>
    <dgm:pt modelId="{E684780E-84DA-4E38-BC18-72F406180355}" type="parTrans" cxnId="{36A507C8-3403-40D2-998A-115CE867AA6C}">
      <dgm:prSet/>
      <dgm:spPr/>
      <dgm:t>
        <a:bodyPr/>
        <a:lstStyle/>
        <a:p>
          <a:endParaRPr lang="en-US"/>
        </a:p>
      </dgm:t>
    </dgm:pt>
    <dgm:pt modelId="{D686EA35-C1D8-4A87-A543-ACA69FE5A9ED}" type="sibTrans" cxnId="{36A507C8-3403-40D2-998A-115CE867AA6C}">
      <dgm:prSet/>
      <dgm:spPr/>
      <dgm:t>
        <a:bodyPr/>
        <a:lstStyle/>
        <a:p>
          <a:endParaRPr lang="en-US"/>
        </a:p>
      </dgm:t>
    </dgm:pt>
    <dgm:pt modelId="{5A60429E-EC2E-4E73-954D-04A4158D2365}" type="pres">
      <dgm:prSet presAssocID="{E556B0BF-6F60-4F33-A493-0E0CF3739073}" presName="Name0" presStyleCnt="0">
        <dgm:presLayoutVars>
          <dgm:dir/>
          <dgm:resizeHandles val="exact"/>
        </dgm:presLayoutVars>
      </dgm:prSet>
      <dgm:spPr/>
    </dgm:pt>
    <dgm:pt modelId="{6FFD80A4-DCD1-4CA9-8E94-4DC229D3CBC6}" type="pres">
      <dgm:prSet presAssocID="{8AC4EC38-DA1F-495E-AB8D-FC1DA88F2F4A}" presName="node" presStyleLbl="node1" presStyleIdx="0" presStyleCnt="1" custLinFactNeighborX="-4856" custLinFactNeighborY="77495">
        <dgm:presLayoutVars>
          <dgm:bulletEnabled val="1"/>
        </dgm:presLayoutVars>
      </dgm:prSet>
      <dgm:spPr/>
    </dgm:pt>
  </dgm:ptLst>
  <dgm:cxnLst>
    <dgm:cxn modelId="{0DE9EEAD-4416-4141-A6CE-6485FE8A33C9}" type="presOf" srcId="{E556B0BF-6F60-4F33-A493-0E0CF3739073}" destId="{5A60429E-EC2E-4E73-954D-04A4158D2365}" srcOrd="0" destOrd="0" presId="urn:microsoft.com/office/officeart/2005/8/layout/process1"/>
    <dgm:cxn modelId="{325F1FB2-8031-4FEE-9B5B-48BBF86CBEE0}" type="presOf" srcId="{8AC4EC38-DA1F-495E-AB8D-FC1DA88F2F4A}" destId="{6FFD80A4-DCD1-4CA9-8E94-4DC229D3CBC6}" srcOrd="0" destOrd="0" presId="urn:microsoft.com/office/officeart/2005/8/layout/process1"/>
    <dgm:cxn modelId="{36A507C8-3403-40D2-998A-115CE867AA6C}" srcId="{E556B0BF-6F60-4F33-A493-0E0CF3739073}" destId="{8AC4EC38-DA1F-495E-AB8D-FC1DA88F2F4A}" srcOrd="0" destOrd="0" parTransId="{E684780E-84DA-4E38-BC18-72F406180355}" sibTransId="{D686EA35-C1D8-4A87-A543-ACA69FE5A9ED}"/>
    <dgm:cxn modelId="{00E5EFD8-C9B1-4BAE-983C-180302B2806E}" type="presParOf" srcId="{5A60429E-EC2E-4E73-954D-04A4158D2365}" destId="{6FFD80A4-DCD1-4CA9-8E94-4DC229D3CBC6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6ECD98-7D44-4D93-B2C9-C08BB24551FF}">
      <dsp:nvSpPr>
        <dsp:cNvPr id="0" name=""/>
        <dsp:cNvSpPr/>
      </dsp:nvSpPr>
      <dsp:spPr>
        <a:xfrm>
          <a:off x="846222" y="1243"/>
          <a:ext cx="2427902" cy="2428825"/>
        </a:xfrm>
        <a:prstGeom prst="ellipse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i="0" kern="1200" baseline="0" dirty="0"/>
            <a:t>Prebuilt Components vs. Custom Components</a:t>
          </a:r>
          <a:endParaRPr lang="en-US" sz="1800" kern="1200" dirty="0"/>
        </a:p>
      </dsp:txBody>
      <dsp:txXfrm>
        <a:off x="1201780" y="356936"/>
        <a:ext cx="1716786" cy="17174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FD80A4-DCD1-4CA9-8E94-4DC229D3CBC6}">
      <dsp:nvSpPr>
        <dsp:cNvPr id="0" name=""/>
        <dsp:cNvSpPr/>
      </dsp:nvSpPr>
      <dsp:spPr>
        <a:xfrm>
          <a:off x="0" y="553975"/>
          <a:ext cx="2794932" cy="16769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Here you’ll see the differences between using Amplify’s prebuilt components and using Amplify’s API calls for custom components.</a:t>
          </a:r>
        </a:p>
      </dsp:txBody>
      <dsp:txXfrm>
        <a:off x="49116" y="603091"/>
        <a:ext cx="2696700" cy="15787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2/17/2021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2/17/2021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12" Type="http://schemas.openxmlformats.org/officeDocument/2006/relationships/diagramQuickStyle" Target="../diagrams/quickStyle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QuickStyle" Target="../diagrams/quickStyle1.xml"/><Relationship Id="rId11" Type="http://schemas.openxmlformats.org/officeDocument/2006/relationships/diagramLayout" Target="../diagrams/layout2.xml"/><Relationship Id="rId5" Type="http://schemas.openxmlformats.org/officeDocument/2006/relationships/diagramLayout" Target="../diagrams/layout1.xml"/><Relationship Id="rId15" Type="http://schemas.openxmlformats.org/officeDocument/2006/relationships/comments" Target="../comments/comment1.xml"/><Relationship Id="rId10" Type="http://schemas.openxmlformats.org/officeDocument/2006/relationships/diagramData" Target="../diagrams/data2.xml"/><Relationship Id="rId4" Type="http://schemas.openxmlformats.org/officeDocument/2006/relationships/diagramData" Target="../diagrams/data1.xml"/><Relationship Id="rId9" Type="http://schemas.openxmlformats.org/officeDocument/2006/relationships/image" Target="../media/image28.png"/><Relationship Id="rId14" Type="http://schemas.microsoft.com/office/2007/relationships/diagramDrawing" Target="../diagrams/drawing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ionicframework.com/integrations/category/database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hyperlink" Target="https://ionicframework.com/integrations/category/databases" TargetMode="External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A user’s guide to user authentication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 fontScale="85000" lnSpcReduction="100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Presented by: Christina Nguyen, Michael Bloomquist, </a:t>
            </a:r>
            <a:r>
              <a:rPr lang="en-US">
                <a:solidFill>
                  <a:schemeClr val="tx1"/>
                </a:solidFill>
              </a:rPr>
              <a:t>Sarah Ramazani, </a:t>
            </a:r>
            <a:r>
              <a:rPr lang="en-US" dirty="0">
                <a:solidFill>
                  <a:schemeClr val="tx1"/>
                </a:solidFill>
              </a:rPr>
              <a:t>Travis Lamb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D0167-0880-4213-A601-6E6A15017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en-US" dirty="0"/>
              <a:t>Amazon Simple Queue Service (SQS)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A13B-6EA2-42AD-B3BE-341820170C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>
            <a:normAutofit/>
          </a:bodyPr>
          <a:lstStyle/>
          <a:p>
            <a:r>
              <a:rPr lang="en-US" dirty="0"/>
              <a:t>Distributed message queuing service intended to store messages in transit between computers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91392447-BFEC-48F5-A352-30C1F5C42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9134" y="2768252"/>
            <a:ext cx="5874707" cy="232984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26179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753F9-125A-4293-97FA-072CDF2C8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80" y="408914"/>
            <a:ext cx="10794094" cy="1371600"/>
          </a:xfrm>
        </p:spPr>
        <p:txBody>
          <a:bodyPr anchor="ctr">
            <a:normAutofit/>
          </a:bodyPr>
          <a:lstStyle/>
          <a:p>
            <a:r>
              <a:rPr lang="en-US" dirty="0"/>
              <a:t>Amazon Simple Notification Service (SNS)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4E1BD-6A1A-49C8-AA7D-F7571F44E7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484" y="2103120"/>
            <a:ext cx="5244230" cy="1116068"/>
          </a:xfrm>
        </p:spPr>
        <p:txBody>
          <a:bodyPr>
            <a:normAutofit/>
          </a:bodyPr>
          <a:lstStyle/>
          <a:p>
            <a:r>
              <a:rPr lang="en-US" sz="1600" dirty="0"/>
              <a:t>Cloud service for coordinating the delivery of push messages from applications to subscribers.</a:t>
            </a: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10" name="Content Placeholder 9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FA016B2B-3AF1-4D21-8EE3-5BD0071D605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423771" y="3181610"/>
            <a:ext cx="6162804" cy="2958640"/>
          </a:xfrm>
          <a:noFill/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5D660E2-D06A-46CA-A663-266DB820DF12}"/>
              </a:ext>
            </a:extLst>
          </p:cNvPr>
          <p:cNvSpPr txBox="1">
            <a:spLocks/>
          </p:cNvSpPr>
          <p:nvPr/>
        </p:nvSpPr>
        <p:spPr>
          <a:xfrm>
            <a:off x="392484" y="3043825"/>
            <a:ext cx="5244230" cy="2242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Garamond" pitchFamily="18" charset="0"/>
              <a:buNone/>
            </a:pPr>
            <a:endParaRPr lang="en-US" sz="1600" dirty="0"/>
          </a:p>
          <a:p>
            <a:r>
              <a:rPr lang="en-US" sz="1600" dirty="0"/>
              <a:t>Network where subscribers can subscribe to topics and will receive messages whenever a publisher publishes to that topic.</a:t>
            </a:r>
          </a:p>
        </p:txBody>
      </p:sp>
    </p:spTree>
    <p:extLst>
      <p:ext uri="{BB962C8B-B14F-4D97-AF65-F5344CB8AC3E}">
        <p14:creationId xmlns:p14="http://schemas.microsoft.com/office/powerpoint/2010/main" val="2625681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5DA3-556A-4B84-BB9C-AF71C4119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353040" cy="1371600"/>
          </a:xfrm>
        </p:spPr>
        <p:txBody>
          <a:bodyPr/>
          <a:lstStyle/>
          <a:p>
            <a:pPr algn="ctr"/>
            <a:r>
              <a:rPr lang="en-US" dirty="0"/>
              <a:t>SQS vs SNS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14E41-A2E1-420E-AADD-5C9DD2B618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58858" y="2575487"/>
            <a:ext cx="2479040" cy="50897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Pull architecture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5" descr="Icon&#10;&#10;Description automatically generated">
            <a:extLst>
              <a:ext uri="{FF2B5EF4-FFF2-40B4-BE49-F238E27FC236}">
                <a16:creationId xmlns:a16="http://schemas.microsoft.com/office/drawing/2014/main" id="{1B3AB899-4FD9-4C43-B7D0-94F49843F5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922016" y="613775"/>
            <a:ext cx="1447451" cy="1213674"/>
          </a:xfr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864B2234-3A1C-4124-9104-D602B16CA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9251" y="617542"/>
            <a:ext cx="1444752" cy="1213674"/>
          </a:xfrm>
          <a:prstGeom prst="rect">
            <a:avLst/>
          </a:prstGeom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B63D92AA-45AB-4C95-A9C2-28B488AFDD3A}"/>
              </a:ext>
            </a:extLst>
          </p:cNvPr>
          <p:cNvSpPr/>
          <p:nvPr/>
        </p:nvSpPr>
        <p:spPr>
          <a:xfrm>
            <a:off x="3474720" y="1916529"/>
            <a:ext cx="523658" cy="643791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6A6EE288-7119-419D-94E5-5EF7A959B38E}"/>
              </a:ext>
            </a:extLst>
          </p:cNvPr>
          <p:cNvSpPr/>
          <p:nvPr/>
        </p:nvSpPr>
        <p:spPr>
          <a:xfrm>
            <a:off x="8406980" y="1921261"/>
            <a:ext cx="523659" cy="643791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A3FC07F-83E3-4CB8-8AEE-0D1537081AF4}"/>
              </a:ext>
            </a:extLst>
          </p:cNvPr>
          <p:cNvSpPr txBox="1">
            <a:spLocks/>
          </p:cNvSpPr>
          <p:nvPr/>
        </p:nvSpPr>
        <p:spPr>
          <a:xfrm>
            <a:off x="7666138" y="2575487"/>
            <a:ext cx="2479040" cy="508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Garamond" pitchFamily="18" charset="0"/>
              <a:buNone/>
            </a:pPr>
            <a:r>
              <a:rPr lang="en-US" dirty="0"/>
              <a:t>Push architecture</a:t>
            </a:r>
          </a:p>
          <a:p>
            <a:pPr marL="0" indent="0">
              <a:buFont typeface="Garamond" pitchFamily="18" charset="0"/>
              <a:buNone/>
            </a:pP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23D21B5-2E8F-45E3-9D44-5BEB4779A310}"/>
              </a:ext>
            </a:extLst>
          </p:cNvPr>
          <p:cNvSpPr txBox="1">
            <a:spLocks/>
          </p:cNvSpPr>
          <p:nvPr/>
        </p:nvSpPr>
        <p:spPr>
          <a:xfrm>
            <a:off x="3474720" y="4028366"/>
            <a:ext cx="6055360" cy="1371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SQS and SNS are configured in GitGoing architecture</a:t>
            </a:r>
          </a:p>
          <a:p>
            <a:r>
              <a:rPr lang="en-US" sz="1600" dirty="0"/>
              <a:t>They handle bounce and complaint notifications</a:t>
            </a:r>
          </a:p>
          <a:p>
            <a:endParaRPr lang="en-US" sz="1600" dirty="0"/>
          </a:p>
          <a:p>
            <a:pPr marL="0" indent="0">
              <a:buFont typeface="Garamond" pitchFamily="18" charset="0"/>
              <a:buNone/>
            </a:pPr>
            <a:endParaRPr lang="en-US" sz="1600" dirty="0"/>
          </a:p>
          <a:p>
            <a:pPr marL="0" indent="0">
              <a:buFont typeface="Garamond" pitchFamily="18" charset="0"/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24767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32CA9C2E-B073-44FD-8780-65046D8DC0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5653421"/>
              </p:ext>
            </p:extLst>
          </p:nvPr>
        </p:nvGraphicFramePr>
        <p:xfrm>
          <a:off x="0" y="545284"/>
          <a:ext cx="4588778" cy="24300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DEMO2">
            <a:hlinkClick r:id="" action="ppaction://media"/>
            <a:extLst>
              <a:ext uri="{FF2B5EF4-FFF2-40B4-BE49-F238E27FC236}">
                <a16:creationId xmlns:a16="http://schemas.microsoft.com/office/drawing/2014/main" id="{B910FBC3-C361-4E24-B5E3-8594973B54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943574" y="746448"/>
            <a:ext cx="7757014" cy="5131838"/>
          </a:xfr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DC1AECC-58F1-4A99-A8B3-DD284E5357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8581866"/>
              </p:ext>
            </p:extLst>
          </p:nvPr>
        </p:nvGraphicFramePr>
        <p:xfrm>
          <a:off x="662730" y="3221372"/>
          <a:ext cx="2794932" cy="22309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  <p:extLst>
      <p:ext uri="{BB962C8B-B14F-4D97-AF65-F5344CB8AC3E}">
        <p14:creationId xmlns:p14="http://schemas.microsoft.com/office/powerpoint/2010/main" val="2633375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20A89-81C7-4722-8C6E-AF850B668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B6CB6-07D6-48EE-AA47-365DF1D63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294" y="4146524"/>
            <a:ext cx="10058400" cy="3849624"/>
          </a:xfrm>
        </p:spPr>
        <p:txBody>
          <a:bodyPr/>
          <a:lstStyle/>
          <a:p>
            <a:r>
              <a:rPr lang="en-US" dirty="0"/>
              <a:t>AWS has numerous services that offer a wide variety of utility</a:t>
            </a:r>
          </a:p>
          <a:p>
            <a:r>
              <a:rPr lang="en-US" dirty="0"/>
              <a:t>Many of the systems play off each other</a:t>
            </a:r>
          </a:p>
          <a:p>
            <a:r>
              <a:rPr lang="en-US" dirty="0"/>
              <a:t>By focusing on specific tools, one can heavily customize their AWS experience</a:t>
            </a:r>
          </a:p>
          <a:p>
            <a:r>
              <a:rPr lang="en-US" dirty="0"/>
              <a:t>Despite the ability of Amplify to provide pre-built components, users may also choose to manually implement certain features, allowing for more freedom in development</a:t>
            </a:r>
          </a:p>
          <a:p>
            <a:r>
              <a:rPr lang="en-US" dirty="0"/>
              <a:t>Documentation is very comprehensive. Don’t get lost.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D3318D-4DCD-4EA7-B899-E3CEA0AC1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494" y="836510"/>
            <a:ext cx="2764101" cy="28102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70EC21-2691-4867-BC0E-AD5DCD404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7902" y="836510"/>
            <a:ext cx="2764101" cy="281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691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6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Cognito Site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5130" y="1848678"/>
            <a:ext cx="4432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React JS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Authentication Calls</a:t>
            </a:r>
            <a:br>
              <a:rPr lang="en-US" dirty="0"/>
            </a:br>
            <a:r>
              <a:rPr lang="en-US" dirty="0"/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Site Needs: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Authentication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Security 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AWS Amplify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Amazon Cognito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Email service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Queue service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742950" lvl="1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743" y="1610653"/>
            <a:ext cx="5086127" cy="4685644"/>
          </a:xfrm>
        </p:spPr>
      </p:pic>
    </p:spTree>
    <p:extLst>
      <p:ext uri="{BB962C8B-B14F-4D97-AF65-F5344CB8AC3E}">
        <p14:creationId xmlns:p14="http://schemas.microsoft.com/office/powerpoint/2010/main" val="1228983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Amplify</a:t>
            </a:r>
          </a:p>
        </p:txBody>
      </p:sp>
      <p:pic>
        <p:nvPicPr>
          <p:cNvPr id="1028" name="Picture 4" descr="mage result for amazon amplify cognit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991" y="1806858"/>
            <a:ext cx="6018062" cy="451354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37660" y="1806858"/>
            <a:ext cx="4432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Amazon Web Services (AWS)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Offers remote cloud services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7659" y="2855292"/>
            <a:ext cx="44328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Amplify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Helps build scalable full-stack applications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Open source libraries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UI Components</a:t>
            </a:r>
          </a:p>
        </p:txBody>
      </p:sp>
    </p:spTree>
    <p:extLst>
      <p:ext uri="{BB962C8B-B14F-4D97-AF65-F5344CB8AC3E}">
        <p14:creationId xmlns:p14="http://schemas.microsoft.com/office/powerpoint/2010/main" val="1022505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Cognito</a:t>
            </a:r>
          </a:p>
        </p:txBody>
      </p:sp>
      <p:pic>
        <p:nvPicPr>
          <p:cNvPr id="2050" name="Picture 2" descr="mage result for amazon amplify cognito react js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0" t="8898" r="6470" b="9241"/>
          <a:stretch/>
        </p:blipFill>
        <p:spPr bwMode="auto">
          <a:xfrm>
            <a:off x="4571999" y="1822808"/>
            <a:ext cx="7019851" cy="442314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95130" y="1848678"/>
            <a:ext cx="4432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provides authentication, authorization, and user management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2 main parts:</a:t>
            </a:r>
            <a:br>
              <a:rPr lang="en-US" dirty="0"/>
            </a:br>
            <a:r>
              <a:rPr lang="en-US" dirty="0"/>
              <a:t>user pools and identity pools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User Registration and Security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761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158F45-5A3E-41C9-BD03-55EC547DE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Amplify?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019EBDA-4F12-443A-9A86-196F81C14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1" y="2103120"/>
            <a:ext cx="4235042" cy="3849624"/>
          </a:xfrm>
        </p:spPr>
        <p:txBody>
          <a:bodyPr>
            <a:normAutofit/>
          </a:bodyPr>
          <a:lstStyle/>
          <a:p>
            <a:r>
              <a:rPr lang="en-US" sz="1800" dirty="0"/>
              <a:t>An open-source toolset designed to ease the process of setting up AWS backends</a:t>
            </a:r>
          </a:p>
          <a:p>
            <a:r>
              <a:rPr lang="en-US" sz="1800" dirty="0"/>
              <a:t>Provides the user with a CLI which is used for provisioning backend services</a:t>
            </a:r>
          </a:p>
          <a:p>
            <a:r>
              <a:rPr lang="en-US" sz="1800" dirty="0"/>
              <a:t>Pre-built UI components allow quick implementation of common systems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69D3B077-3BBE-49BB-930C-1D5D938F5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143500" y="301249"/>
            <a:ext cx="1905000" cy="1905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11BB065-325E-4E20-9671-BE5F71E390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4777" y="2014194"/>
            <a:ext cx="5961319" cy="33150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E045509-3F53-4F49-B745-8278F6D576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8833" y="1948548"/>
            <a:ext cx="4153206" cy="383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158F45-5A3E-41C9-BD03-55EC547DE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Amplify CLI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019EBDA-4F12-443A-9A86-196F81C14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1" y="2103120"/>
            <a:ext cx="4235042" cy="3849624"/>
          </a:xfrm>
        </p:spPr>
        <p:txBody>
          <a:bodyPr>
            <a:normAutofit/>
          </a:bodyPr>
          <a:lstStyle/>
          <a:p>
            <a:r>
              <a:rPr lang="en-US" sz="1800" dirty="0"/>
              <a:t>Common commands</a:t>
            </a:r>
          </a:p>
          <a:p>
            <a:pPr lvl="1"/>
            <a:r>
              <a:rPr lang="en-US" sz="1600" dirty="0"/>
              <a:t>amplify init</a:t>
            </a:r>
          </a:p>
          <a:p>
            <a:pPr lvl="1"/>
            <a:r>
              <a:rPr lang="en-US" sz="1600" dirty="0"/>
              <a:t>amplify add</a:t>
            </a:r>
          </a:p>
          <a:p>
            <a:pPr lvl="1"/>
            <a:r>
              <a:rPr lang="en-US" sz="1600" dirty="0"/>
              <a:t>amplify pull</a:t>
            </a:r>
          </a:p>
          <a:p>
            <a:pPr lvl="1"/>
            <a:r>
              <a:rPr lang="en-US" sz="1600" dirty="0"/>
              <a:t>amplify mock</a:t>
            </a:r>
          </a:p>
          <a:p>
            <a:r>
              <a:rPr lang="en-US" sz="1800" dirty="0"/>
              <a:t>Categories</a:t>
            </a:r>
          </a:p>
          <a:p>
            <a:pPr lvl="1"/>
            <a:r>
              <a:rPr lang="en-US" sz="1600" dirty="0"/>
              <a:t>Auth</a:t>
            </a:r>
          </a:p>
          <a:p>
            <a:pPr lvl="1"/>
            <a:r>
              <a:rPr lang="en-US" sz="1600" dirty="0"/>
              <a:t>API</a:t>
            </a:r>
          </a:p>
          <a:p>
            <a:pPr lvl="1"/>
            <a:r>
              <a:rPr lang="en-US" sz="1600" dirty="0"/>
              <a:t>Storage</a:t>
            </a:r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32929A9-585D-4C48-AFDE-58407E408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512" y="2103120"/>
            <a:ext cx="6201901" cy="2128799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31CD0557-A62A-4E82-94BF-25AA02E5F0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143500" y="301249"/>
            <a:ext cx="1905000" cy="190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6A7CAF-86F6-4256-850D-C48C8C1279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4411" y="2103120"/>
            <a:ext cx="6920788" cy="35069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EAB4F3-688A-4C05-BCFC-FE934306C6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4470" y="2273974"/>
            <a:ext cx="5268060" cy="13813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A1FCD8-62BB-4CEE-8062-2BB3E9D2EE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9680" y="2201436"/>
            <a:ext cx="5372850" cy="20291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3082F37-9B32-4842-887B-A6C5663A07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23727" y="2200061"/>
            <a:ext cx="4629773" cy="174646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705136B-1FC3-4D2C-B517-10B7829DBA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23726" y="3946524"/>
            <a:ext cx="4629773" cy="174443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C96F0F4-9A5F-4AF6-AAEE-874E6D6A45C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09681" y="2203777"/>
            <a:ext cx="5372850" cy="204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666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158F45-5A3E-41C9-BD03-55EC547DE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Pre-built UI components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019EBDA-4F12-443A-9A86-196F81C14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1" y="2103120"/>
            <a:ext cx="4235042" cy="3849624"/>
          </a:xfrm>
        </p:spPr>
        <p:txBody>
          <a:bodyPr>
            <a:normAutofit/>
          </a:bodyPr>
          <a:lstStyle/>
          <a:p>
            <a:r>
              <a:rPr lang="en-US" sz="1600" dirty="0"/>
              <a:t>Designed for quick implementation, not necessary</a:t>
            </a:r>
          </a:p>
          <a:p>
            <a:r>
              <a:rPr lang="en-US" sz="1600" dirty="0"/>
              <a:t>UI components for multiple frameworks (such as React, Angular, Vue)</a:t>
            </a:r>
          </a:p>
          <a:p>
            <a:r>
              <a:rPr lang="en-US" sz="1600" dirty="0"/>
              <a:t>Auth</a:t>
            </a:r>
          </a:p>
          <a:p>
            <a:pPr lvl="1"/>
            <a:r>
              <a:rPr lang="en-US" sz="1400" dirty="0"/>
              <a:t>AmplifySignUp</a:t>
            </a:r>
          </a:p>
          <a:p>
            <a:pPr lvl="1"/>
            <a:r>
              <a:rPr lang="en-US" sz="1400" dirty="0"/>
              <a:t>AmplifySignIn</a:t>
            </a:r>
          </a:p>
          <a:p>
            <a:pPr lvl="1"/>
            <a:r>
              <a:rPr lang="en-US" sz="1400" dirty="0"/>
              <a:t>AmplifyForgotPassword</a:t>
            </a:r>
            <a:endParaRPr lang="en-US" sz="16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89297C8-13DC-498D-9550-8C76A6874921}"/>
              </a:ext>
            </a:extLst>
          </p:cNvPr>
          <p:cNvGrpSpPr/>
          <p:nvPr/>
        </p:nvGrpSpPr>
        <p:grpSpPr>
          <a:xfrm>
            <a:off x="6096000" y="2013745"/>
            <a:ext cx="4188226" cy="1362715"/>
            <a:chOff x="6096000" y="2013745"/>
            <a:chExt cx="4188226" cy="136271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8755856-CC9A-46C3-8E2C-AFCE88FC5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2014194"/>
              <a:ext cx="1409897" cy="136226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65D46D5-D223-4612-A6A0-577F475AD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05897" y="2013745"/>
              <a:ext cx="1333303" cy="136271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55CD7B9-E546-4CE0-BC2B-92C5AC2AD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39200" y="2013746"/>
              <a:ext cx="1445026" cy="1362714"/>
            </a:xfrm>
            <a:prstGeom prst="rect">
              <a:avLst/>
            </a:prstGeom>
          </p:spPr>
        </p:pic>
      </p:grpSp>
      <p:pic>
        <p:nvPicPr>
          <p:cNvPr id="16" name="Picture 15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495F7BF9-1E60-408A-B505-E1E2E8708D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0821" y="1764827"/>
            <a:ext cx="3430151" cy="4254592"/>
          </a:xfrm>
          <a:prstGeom prst="rect">
            <a:avLst/>
          </a:prstGeom>
        </p:spPr>
      </p:pic>
      <p:pic>
        <p:nvPicPr>
          <p:cNvPr id="18" name="Picture 17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3B6C0EBD-B663-40B2-92A0-60F6BDCAE4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90821" y="1764827"/>
            <a:ext cx="3430151" cy="3105189"/>
          </a:xfrm>
          <a:prstGeom prst="rect">
            <a:avLst/>
          </a:prstGeom>
        </p:spPr>
      </p:pic>
      <p:pic>
        <p:nvPicPr>
          <p:cNvPr id="20" name="Picture 1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76775ED-79DF-4DE9-89F7-7D7FCDB81E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0821" y="1764828"/>
            <a:ext cx="4790456" cy="307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799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97837-4211-4D7E-86A9-990B06B39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450" y="642594"/>
            <a:ext cx="9383350" cy="1371600"/>
          </a:xfrm>
        </p:spPr>
        <p:txBody>
          <a:bodyPr anchor="ctr">
            <a:normAutofit/>
          </a:bodyPr>
          <a:lstStyle/>
          <a:p>
            <a:r>
              <a:rPr lang="en-US" dirty="0"/>
              <a:t>Amazon Simple Email Service (SES)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D82581D-F7B1-40DD-96D7-40294C8239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6240" y="2142705"/>
            <a:ext cx="5588000" cy="702095"/>
          </a:xfrm>
        </p:spPr>
        <p:txBody>
          <a:bodyPr>
            <a:normAutofit/>
          </a:bodyPr>
          <a:lstStyle/>
          <a:p>
            <a:r>
              <a:rPr lang="en-US" sz="1600" dirty="0"/>
              <a:t>P</a:t>
            </a:r>
            <a:r>
              <a:rPr lang="en-US" sz="1600" dirty="0">
                <a:effectLst/>
              </a:rPr>
              <a:t>ay-per-use service that allows building an email functionality into an application run on AWS</a:t>
            </a:r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D51FE2C8-3BF7-4F31-A2F7-7A6228C4F06C}"/>
              </a:ext>
            </a:extLst>
          </p:cNvPr>
          <p:cNvSpPr txBox="1">
            <a:spLocks/>
          </p:cNvSpPr>
          <p:nvPr/>
        </p:nvSpPr>
        <p:spPr>
          <a:xfrm>
            <a:off x="386080" y="3205480"/>
            <a:ext cx="5943600" cy="220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Sends bounces and complaints by email or through Amazon SNS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en-US" sz="1600" dirty="0"/>
              <a:t>GitGoing has SES configured to publish  notification emails to our website  </a:t>
            </a:r>
          </a:p>
          <a:p>
            <a:endParaRPr lang="en-US" sz="1600" dirty="0"/>
          </a:p>
        </p:txBody>
      </p:sp>
      <p:pic>
        <p:nvPicPr>
          <p:cNvPr id="24" name="Picture 23" descr="Diagram, schematic&#10;&#10;Description automatically generated">
            <a:extLst>
              <a:ext uri="{FF2B5EF4-FFF2-40B4-BE49-F238E27FC236}">
                <a16:creationId xmlns:a16="http://schemas.microsoft.com/office/drawing/2014/main" id="{43973B7D-509A-4272-A9AB-70B00571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680" y="3444240"/>
            <a:ext cx="5374640" cy="277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27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D69B4-64B9-42D0-B8A1-222F86C52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en-US" dirty="0"/>
              <a:t>Simple Email Service (SES)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84596-10DF-47D0-9B1D-C253815C9F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103120"/>
            <a:ext cx="4968240" cy="37490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Email use cases supported by Amazon SES: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Transactional emails</a:t>
            </a:r>
          </a:p>
          <a:p>
            <a:r>
              <a:rPr lang="en-US" dirty="0"/>
              <a:t>Marketing emails</a:t>
            </a:r>
          </a:p>
          <a:p>
            <a:r>
              <a:rPr lang="en-US" dirty="0"/>
              <a:t>Bulk email communication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383657B-68C0-4093-8741-1143A2DC9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760" y="2666048"/>
            <a:ext cx="4663440" cy="26231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782212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494</TotalTime>
  <Words>413</Words>
  <Application>Microsoft Office PowerPoint</Application>
  <PresentationFormat>Widescreen</PresentationFormat>
  <Paragraphs>75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Garamond</vt:lpstr>
      <vt:lpstr>SavonVTI</vt:lpstr>
      <vt:lpstr>A user’s guide to user authentication</vt:lpstr>
      <vt:lpstr>Cognito Site Implementation</vt:lpstr>
      <vt:lpstr>Introducing Amplify</vt:lpstr>
      <vt:lpstr>Introducing Cognito</vt:lpstr>
      <vt:lpstr>What is Amplify?</vt:lpstr>
      <vt:lpstr>The Amplify CLI</vt:lpstr>
      <vt:lpstr>Pre-built UI components</vt:lpstr>
      <vt:lpstr>Amazon Simple Email Service (SES)</vt:lpstr>
      <vt:lpstr>Simple Email Service (SES)</vt:lpstr>
      <vt:lpstr>Amazon Simple Queue Service (SQS)</vt:lpstr>
      <vt:lpstr>Amazon Simple Notification Service (SNS)</vt:lpstr>
      <vt:lpstr>SQS vs SNS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Bloomquist</dc:creator>
  <cp:lastModifiedBy>Sarah Ramazani</cp:lastModifiedBy>
  <cp:revision>39</cp:revision>
  <dcterms:created xsi:type="dcterms:W3CDTF">2021-02-16T00:16:53Z</dcterms:created>
  <dcterms:modified xsi:type="dcterms:W3CDTF">2021-02-17T10:41:31Z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